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40" d="100"/>
          <a:sy n="140" d="100"/>
        </p:scale>
        <p:origin x="-804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58598-4D18-4C87-B955-10ACF3F9C64E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9E257-E000-4354-A741-E6D4B686361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4FFD5-A28A-4203-BBFB-98110C7BF9F5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34BDF-E4A5-45A2-B7DE-AE1042FEE6A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7EFC7-DD24-4AC0-B45A-89A54546B7B6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F418-B157-4DBC-AAAE-0DC3A341CF0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495F-0C62-438E-A61C-0F01DAD5F6EC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797A-9D03-4176-8028-2C249C4556A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62BA1-FFDD-46DD-8F19-9B05EA07F2EB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0122-BF0D-483D-A812-2493B989658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0A83-60C3-4A7B-BA59-FEB2C8CEC55E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3C39-2FDE-4DA8-8CA8-F528F072AA6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331E-BF05-4491-BA4E-D5E0696F74C9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1650-B396-4794-B41E-9CDD730AF11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79B8-57E1-46BF-A448-1179E0B45869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0ADD-F804-4A24-A44A-C1A411D2CE5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9FA7-66D1-4321-BC27-82DB027D00E7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69228-2EE4-4E6D-8D89-F417942B164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963B-3CA3-4234-A382-BA11373F06BB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70C26-DC1E-4152-8F76-0956DBC5F6B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D38E-4CFB-459B-96EE-F086397CB732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3B1E7-8867-4B01-9642-DF3907B3C74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DE815-5160-47C8-A7FE-6AD0E3CA9C0F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8AA6-0435-4F22-ABCC-3AF77931A97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BA0C2-0CC2-459D-BEB9-450AEDA324DA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0B66-FE06-4BFD-A00A-9AEB8A544E6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CB4BC-CFE0-4CAD-A13E-EBA78BA7AB35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987D-8C7A-4FE6-8974-0A80AA96DA5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CF93-FF91-4945-B1DF-3585287B3FE1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632F-BB56-4FEB-9EAB-C6BC70A9D2B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BD5B-4766-4504-BFC6-2166B0CC3CE3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0F9D-0F23-4485-9645-1D0288F6934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53307-DB5E-4CE8-BACD-52C6A1312876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03FE2-35DD-4732-8902-B6B3A773D4D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7EC46-A94D-414D-9A28-FD3365E6A40C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1A6D3-D7BE-4D41-B917-956B512E645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BB931-50C8-4465-BB0F-60DDF4633C25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2989F-91E3-4EEE-AAE7-7595E47869F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13297-D624-4DB4-A550-8ADF9D8F0AB3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2A02E-3F69-4905-A788-B01D8241433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48BA-9AB7-4C8E-AC64-C9D9B3147729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B738-E63A-4944-A10B-F83405484D1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3929-8DBC-4F2C-952B-0ECC63152FCE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25EFD-A253-4F5D-BEA0-4E85C5DD7C3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DC15FB-9121-46C0-BA14-4C34B5EB0A1A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28000-5579-4B6D-B5EC-173034C1A34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180EDB-72E4-4AD5-BB3F-2FFCD9B4661F}" type="datetimeFigureOut">
              <a:rPr lang="fr-FR"/>
              <a:pPr>
                <a:defRPr/>
              </a:pPr>
              <a:t>03/04/2024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F150AA-920C-407B-A2FF-ECA9DC3FA5C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nlambolez33/apr-s-la-classe-de-3-me-rentr-e-2024-sp25o6lsql1nq7qa/wish/2508389061" TargetMode="External"/><Relationship Id="rId2" Type="http://schemas.openxmlformats.org/officeDocument/2006/relationships/hyperlink" Target="https://padlet.com/nlambolez33/apr-s-la-classe-de-3-me-rentr-e-2024-sp25o6lsql1nq7qa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6000" b="1" dirty="0" smtClean="0">
                <a:solidFill>
                  <a:srgbClr val="FF0000"/>
                </a:solidFill>
              </a:rPr>
              <a:t>AFFELNET LYCEE </a:t>
            </a:r>
            <a:r>
              <a:rPr lang="fr-FR" sz="6000" b="1" dirty="0" smtClean="0">
                <a:solidFill>
                  <a:srgbClr val="FF0000"/>
                </a:solidFill>
              </a:rPr>
              <a:t>2024</a:t>
            </a:r>
            <a:endParaRPr lang="fr-FR" sz="6000" b="1" dirty="0" smtClean="0">
              <a:solidFill>
                <a:srgbClr val="FF0000"/>
              </a:solidFill>
            </a:endParaRP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chemeClr val="tx1"/>
                </a:solidFill>
              </a:rPr>
              <a:t>Formuler ses vœux pour une affectation en 2de GT-2de Pro et 1</a:t>
            </a:r>
            <a:r>
              <a:rPr lang="fr-FR" b="1" baseline="30000" smtClean="0">
                <a:solidFill>
                  <a:schemeClr val="tx1"/>
                </a:solidFill>
              </a:rPr>
              <a:t>ère</a:t>
            </a:r>
            <a:r>
              <a:rPr lang="fr-FR" b="1" smtClean="0">
                <a:solidFill>
                  <a:schemeClr val="tx1"/>
                </a:solidFill>
              </a:rPr>
              <a:t> année de CAP</a:t>
            </a:r>
          </a:p>
        </p:txBody>
      </p:sp>
      <p:pic>
        <p:nvPicPr>
          <p:cNvPr id="3076" name="Image 4" descr="imag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28625"/>
            <a:ext cx="22383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e 6" descr="04_logoAC_BORDEAUX_peti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214313"/>
            <a:ext cx="16271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Image 7" descr="logo colleg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1071563"/>
            <a:ext cx="12954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3"/>
          <p:cNvSpPr txBox="1">
            <a:spLocks noChangeArrowheads="1"/>
          </p:cNvSpPr>
          <p:nvPr/>
        </p:nvSpPr>
        <p:spPr bwMode="auto">
          <a:xfrm>
            <a:off x="2143125" y="1857375"/>
            <a:ext cx="27146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sz="1600" b="1">
                <a:solidFill>
                  <a:srgbClr val="548DD4"/>
                </a:solidFill>
                <a:latin typeface="Calibri" pitchFamily="34" charset="0"/>
              </a:rPr>
              <a:t>Collège Robert BARRIERE</a:t>
            </a: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07243"/>
            <a:ext cx="8229600" cy="251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REMPLIR LA FICHE AFFELNET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3 - Cas des vœux dérogatoires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291" name="ZoneTexte 6"/>
          <p:cNvSpPr txBox="1">
            <a:spLocks noChangeArrowheads="1"/>
          </p:cNvSpPr>
          <p:nvPr/>
        </p:nvSpPr>
        <p:spPr bwMode="auto">
          <a:xfrm>
            <a:off x="1142976" y="5143512"/>
            <a:ext cx="564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Attention: signature </a:t>
            </a:r>
            <a:r>
              <a:rPr lang="fr-FR" b="1" u="sng" dirty="0">
                <a:solidFill>
                  <a:srgbClr val="FF0000"/>
                </a:solidFill>
                <a:latin typeface="Calibri" pitchFamily="34" charset="0"/>
              </a:rPr>
              <a:t>OBLIGATOIRE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 des parents</a:t>
            </a:r>
          </a:p>
        </p:txBody>
      </p:sp>
      <p:sp>
        <p:nvSpPr>
          <p:cNvPr id="12292" name="ZoneTexte 10"/>
          <p:cNvSpPr txBox="1">
            <a:spLocks noChangeArrowheads="1"/>
          </p:cNvSpPr>
          <p:nvPr/>
        </p:nvSpPr>
        <p:spPr bwMode="auto">
          <a:xfrm>
            <a:off x="1357313" y="1643063"/>
            <a:ext cx="7143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b="1">
                <a:solidFill>
                  <a:srgbClr val="FF0000"/>
                </a:solidFill>
                <a:latin typeface="Calibri" pitchFamily="34" charset="0"/>
              </a:rPr>
              <a:t>Cocher la ou les cases en faisant correspondre le vœu et le motif de dérogation</a:t>
            </a:r>
          </a:p>
        </p:txBody>
      </p:sp>
      <p:sp>
        <p:nvSpPr>
          <p:cNvPr id="10" name="Multiplier 9"/>
          <p:cNvSpPr/>
          <p:nvPr/>
        </p:nvSpPr>
        <p:spPr>
          <a:xfrm>
            <a:off x="642910" y="3143248"/>
            <a:ext cx="428625" cy="285750"/>
          </a:xfrm>
          <a:prstGeom prst="mathMultiply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Multiplier 8"/>
          <p:cNvSpPr/>
          <p:nvPr/>
        </p:nvSpPr>
        <p:spPr>
          <a:xfrm>
            <a:off x="1000100" y="3571876"/>
            <a:ext cx="428625" cy="285750"/>
          </a:xfrm>
          <a:prstGeom prst="mathMultiply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9278937">
            <a:off x="5956300" y="4933950"/>
            <a:ext cx="571500" cy="2857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lèche droite 4"/>
          <p:cNvSpPr/>
          <p:nvPr/>
        </p:nvSpPr>
        <p:spPr>
          <a:xfrm rot="6754183">
            <a:off x="1001167" y="2207171"/>
            <a:ext cx="531812" cy="357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Les ressources pour vous accompagner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Le professeur principal de la classe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La Psy EN (sur RDV le jeudi)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Le Chef d’établissement (principal ou principal-adjoint)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Ressources numériques</a:t>
            </a:r>
            <a:r>
              <a:rPr lang="fr-FR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site du collège: les enjeux de la classe de 3</a:t>
            </a:r>
            <a:r>
              <a:rPr lang="fr-FR" baseline="30000" dirty="0" smtClean="0">
                <a:solidFill>
                  <a:srgbClr val="FF0000"/>
                </a:solidFill>
              </a:rPr>
              <a:t>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2 documents à télécharger </a:t>
            </a:r>
            <a:r>
              <a:rPr lang="fr-FR" dirty="0" smtClean="0"/>
              <a:t>dont le </a:t>
            </a:r>
            <a:r>
              <a:rPr lang="fr-FR" dirty="0" err="1" smtClean="0"/>
              <a:t>Padlet</a:t>
            </a:r>
            <a:r>
              <a:rPr lang="fr-FR" dirty="0" smtClean="0"/>
              <a:t> </a:t>
            </a:r>
            <a:r>
              <a:rPr lang="fr-FR" dirty="0" smtClean="0"/>
              <a:t>Spécial </a:t>
            </a:r>
            <a:r>
              <a:rPr lang="fr-FR" dirty="0" smtClean="0"/>
              <a:t>3</a:t>
            </a:r>
            <a:r>
              <a:rPr lang="fr-FR" baseline="30000" dirty="0" smtClean="0"/>
              <a:t>e</a:t>
            </a:r>
            <a:endParaRPr lang="fr-F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fr-FR" dirty="0" smtClean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padlet.com/nlambolez33/apr-s-la-classe-de-3-me-rentr-e-2024-sp25o6lsql1nq7qa</a:t>
            </a:r>
            <a:endParaRPr lang="fr-FR" dirty="0" smtClean="0"/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fr-FR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FF0000"/>
                </a:solidFill>
              </a:rPr>
              <a:t>Brochure </a:t>
            </a:r>
            <a:r>
              <a:rPr lang="fr-FR" dirty="0" smtClean="0">
                <a:solidFill>
                  <a:srgbClr val="FF0000"/>
                </a:solidFill>
              </a:rPr>
              <a:t>ONISEP Nouvelle </a:t>
            </a:r>
            <a:r>
              <a:rPr lang="fr-FR" dirty="0" smtClean="0">
                <a:solidFill>
                  <a:srgbClr val="FF0000"/>
                </a:solidFill>
              </a:rPr>
              <a:t>Aquitaine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fr-FR" dirty="0" smtClean="0">
                <a:solidFill>
                  <a:srgbClr val="FF0000"/>
                </a:solidFill>
                <a:hlinkClick r:id="rId3"/>
              </a:rPr>
              <a:t>https://</a:t>
            </a:r>
            <a:r>
              <a:rPr lang="fr-FR" dirty="0" smtClean="0">
                <a:solidFill>
                  <a:srgbClr val="FF0000"/>
                </a:solidFill>
                <a:hlinkClick r:id="rId3"/>
              </a:rPr>
              <a:t>padlet.com/nlambolez33/apr-s-la-classe-de-3-me-rentr-e-2024-sp25o6lsql1nq7qa/wish/2508389061</a:t>
            </a:r>
            <a:endParaRPr lang="fr-FR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sz="1700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/>
              <a:t>	</a:t>
            </a:r>
            <a:endParaRPr lang="fr-FR" sz="2000" b="1" i="1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i="1" dirty="0" smtClean="0">
                <a:solidFill>
                  <a:srgbClr val="FF0000"/>
                </a:solidFill>
              </a:rPr>
              <a:t>NB: pages utiles du guide (voir diapo suivante)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011238"/>
          </a:xfrm>
        </p:spPr>
        <p:txBody>
          <a:bodyPr/>
          <a:lstStyle/>
          <a:p>
            <a:pPr eaLnBrk="1" hangingPunct="1"/>
            <a:r>
              <a:rPr lang="fr-FR" smtClean="0"/>
              <a:t>    </a:t>
            </a:r>
            <a:r>
              <a:rPr lang="fr-FR" sz="4000" b="1" smtClean="0">
                <a:solidFill>
                  <a:srgbClr val="FF0000"/>
                </a:solidFill>
              </a:rPr>
              <a:t>Le GUIDE après la 3</a:t>
            </a:r>
            <a:r>
              <a:rPr lang="fr-FR" sz="4000" b="1" baseline="30000" smtClean="0">
                <a:solidFill>
                  <a:srgbClr val="FF0000"/>
                </a:solidFill>
              </a:rPr>
              <a:t>e</a:t>
            </a:r>
            <a:r>
              <a:rPr lang="fr-FR" sz="4000" b="1" smtClean="0">
                <a:solidFill>
                  <a:srgbClr val="FF0000"/>
                </a:solidFill>
              </a:rPr>
              <a:t> – pages utiles</a:t>
            </a:r>
          </a:p>
        </p:txBody>
      </p:sp>
      <p:pic>
        <p:nvPicPr>
          <p:cNvPr id="14339" name="Image 3" descr="Guide-ap-3e-20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071563"/>
            <a:ext cx="23574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Image 4" descr="onisep-logo-480x219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1071563"/>
            <a:ext cx="28575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ZoneTexte 5"/>
          <p:cNvSpPr txBox="1">
            <a:spLocks noChangeArrowheads="1"/>
          </p:cNvSpPr>
          <p:nvPr/>
        </p:nvSpPr>
        <p:spPr bwMode="auto">
          <a:xfrm>
            <a:off x="6286500" y="1357313"/>
            <a:ext cx="2500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FF0000"/>
                </a:solidFill>
                <a:latin typeface="Calibri" pitchFamily="34" charset="0"/>
              </a:rPr>
              <a:t>Lien d’accès au guide page précédente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857496"/>
            <a:ext cx="4325756" cy="316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5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714620"/>
            <a:ext cx="40305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Merci pour votre attention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Nous restons à votre écoute pour une orientation réussie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(affectation au 1</a:t>
            </a:r>
            <a:r>
              <a:rPr lang="fr-FR" baseline="30000" dirty="0" smtClean="0">
                <a:solidFill>
                  <a:schemeClr val="tx1"/>
                </a:solidFill>
              </a:rPr>
              <a:t>er</a:t>
            </a:r>
            <a:r>
              <a:rPr lang="fr-FR" dirty="0" smtClean="0">
                <a:solidFill>
                  <a:schemeClr val="tx1"/>
                </a:solidFill>
              </a:rPr>
              <a:t> tour sur les vœux exprimés)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Calendrier académique de l’orientation – AFFELNET rentrée </a:t>
            </a:r>
            <a:r>
              <a:rPr lang="fr-FR" b="1" dirty="0" smtClean="0"/>
              <a:t>2024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 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3400" b="1" dirty="0" smtClean="0">
                <a:sym typeface="Symbol"/>
              </a:rPr>
              <a:t>8 </a:t>
            </a:r>
            <a:r>
              <a:rPr lang="fr-FR" sz="3400" b="1" dirty="0" smtClean="0">
                <a:sym typeface="Symbol"/>
              </a:rPr>
              <a:t>avril </a:t>
            </a:r>
            <a:r>
              <a:rPr lang="fr-FR" sz="3400" b="1" dirty="0" smtClean="0">
                <a:sym typeface="Symbol"/>
              </a:rPr>
              <a:t>2024</a:t>
            </a:r>
            <a:endParaRPr lang="fr-FR" sz="3400" b="1" dirty="0" smtClean="0">
              <a:sym typeface="Symbol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400" b="1" dirty="0" smtClean="0">
                <a:sym typeface="Symbol"/>
              </a:rPr>
              <a:t>           </a:t>
            </a:r>
            <a:r>
              <a:rPr lang="fr-FR" sz="3400" dirty="0" smtClean="0">
                <a:sym typeface="Symbol"/>
              </a:rPr>
              <a:t>Distribution par l’établissement des « fiches </a:t>
            </a:r>
            <a:r>
              <a:rPr lang="fr-FR" sz="3400" dirty="0" err="1" smtClean="0">
                <a:sym typeface="Symbol"/>
              </a:rPr>
              <a:t>affelnet</a:t>
            </a:r>
            <a:r>
              <a:rPr lang="fr-FR" sz="3400" dirty="0" smtClean="0">
                <a:sym typeface="Symbol"/>
              </a:rPr>
              <a:t> document de travail »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6 </a:t>
            </a:r>
            <a:r>
              <a:rPr lang="fr-FR" sz="3400" b="1" dirty="0" smtClean="0"/>
              <a:t>mai </a:t>
            </a:r>
            <a:r>
              <a:rPr lang="fr-FR" sz="3400" b="1" dirty="0" smtClean="0"/>
              <a:t>2024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400" dirty="0" smtClean="0"/>
              <a:t>	Distribution par l’établissement des « fiches </a:t>
            </a:r>
            <a:r>
              <a:rPr lang="fr-FR" sz="3400" dirty="0" err="1" smtClean="0"/>
              <a:t>affelnet</a:t>
            </a:r>
            <a:r>
              <a:rPr lang="fr-FR" sz="3400" dirty="0" smtClean="0"/>
              <a:t> annexe 3 » et des fiches de </a:t>
            </a:r>
            <a:r>
              <a:rPr lang="fr-FR" sz="3400" dirty="0" smtClean="0"/>
              <a:t>dialogue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16 </a:t>
            </a:r>
            <a:r>
              <a:rPr lang="fr-FR" sz="3400" b="1" dirty="0" smtClean="0"/>
              <a:t>mai 2024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400" dirty="0" smtClean="0"/>
              <a:t>	Retour des fiches de dialogue signées par les familles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24 </a:t>
            </a:r>
            <a:r>
              <a:rPr lang="fr-FR" sz="3400" b="1" dirty="0" smtClean="0"/>
              <a:t>mai </a:t>
            </a:r>
            <a:r>
              <a:rPr lang="fr-FR" sz="3400" b="1" dirty="0" smtClean="0"/>
              <a:t>2024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r-FR" sz="3400" dirty="0" smtClean="0"/>
              <a:t>	Retour des « fiches </a:t>
            </a:r>
            <a:r>
              <a:rPr lang="fr-FR" sz="3400" dirty="0" err="1" smtClean="0"/>
              <a:t>affelnet</a:t>
            </a:r>
            <a:r>
              <a:rPr lang="fr-FR" sz="3400" dirty="0" smtClean="0"/>
              <a:t> annexe 3 » </a:t>
            </a:r>
            <a:r>
              <a:rPr lang="fr-FR" sz="3400" dirty="0" smtClean="0"/>
              <a:t>à l’établissement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r-FR" sz="3400" dirty="0" smtClean="0"/>
              <a:t>	Saisie des vœux par l’établissement dans </a:t>
            </a:r>
            <a:r>
              <a:rPr lang="fr-FR" sz="3400" dirty="0" err="1" smtClean="0"/>
              <a:t>Affelnet</a:t>
            </a:r>
            <a:r>
              <a:rPr lang="fr-FR" sz="3400" dirty="0" smtClean="0"/>
              <a:t> Lycée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28 </a:t>
            </a:r>
            <a:r>
              <a:rPr lang="fr-FR" sz="3400" b="1" dirty="0" smtClean="0"/>
              <a:t>mai </a:t>
            </a:r>
            <a:r>
              <a:rPr lang="fr-FR" sz="3400" b="1" dirty="0" smtClean="0"/>
              <a:t>2024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r-FR" sz="3400" dirty="0" smtClean="0"/>
              <a:t>	Distribution par l’établissement des fiches récapitulatives de saisie des vœux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30 </a:t>
            </a:r>
            <a:r>
              <a:rPr lang="fr-FR" sz="3400" b="1" dirty="0" smtClean="0"/>
              <a:t>mai </a:t>
            </a:r>
            <a:r>
              <a:rPr lang="fr-FR" sz="3400" b="1" dirty="0" smtClean="0"/>
              <a:t>2024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r-FR" sz="3400" dirty="0" smtClean="0"/>
              <a:t>	Retour des fiches récapitulatives de saisie signées par les familles.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Du </a:t>
            </a:r>
            <a:r>
              <a:rPr lang="fr-FR" sz="3400" b="1" dirty="0" smtClean="0"/>
              <a:t>28 </a:t>
            </a:r>
            <a:r>
              <a:rPr lang="fr-FR" sz="3400" b="1" dirty="0" smtClean="0"/>
              <a:t>mai au </a:t>
            </a:r>
            <a:r>
              <a:rPr lang="fr-FR" sz="3400" b="1" dirty="0" smtClean="0"/>
              <a:t>30 mai 2024 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400" dirty="0" smtClean="0"/>
              <a:t>	Conseils  de classes niveau </a:t>
            </a:r>
            <a:r>
              <a:rPr lang="fr-FR" sz="3400" dirty="0" smtClean="0"/>
              <a:t>3</a:t>
            </a:r>
            <a:r>
              <a:rPr lang="fr-FR" sz="3400" baseline="30000" dirty="0" smtClean="0"/>
              <a:t>ème</a:t>
            </a:r>
            <a:r>
              <a:rPr lang="fr-FR" sz="3400" dirty="0" smtClean="0"/>
              <a:t> .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3400" b="1" dirty="0" smtClean="0"/>
              <a:t>31 mai 2024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r-FR" sz="3400" b="1" dirty="0" smtClean="0"/>
              <a:t>          </a:t>
            </a:r>
            <a:r>
              <a:rPr lang="fr-FR" sz="3400" b="1" dirty="0" smtClean="0"/>
              <a:t>   </a:t>
            </a:r>
            <a:r>
              <a:rPr lang="fr-FR" sz="3400" dirty="0" smtClean="0"/>
              <a:t>Distribution </a:t>
            </a:r>
            <a:r>
              <a:rPr lang="fr-FR" sz="3400" dirty="0" smtClean="0"/>
              <a:t>des fiches dialogues par l’établissement.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3 </a:t>
            </a:r>
            <a:r>
              <a:rPr lang="fr-FR" sz="3400" b="1" dirty="0" smtClean="0"/>
              <a:t>juin </a:t>
            </a:r>
            <a:r>
              <a:rPr lang="fr-FR" sz="3400" b="1" dirty="0" smtClean="0"/>
              <a:t>2024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FR" sz="3400" dirty="0" smtClean="0"/>
              <a:t>	Retour </a:t>
            </a:r>
            <a:r>
              <a:rPr lang="fr-FR" sz="3400" dirty="0" smtClean="0"/>
              <a:t>des fiches dialogues signées par les familles</a:t>
            </a:r>
            <a:endParaRPr lang="fr-FR" sz="34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14 au 18 juin 2024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400" dirty="0" smtClean="0"/>
              <a:t>	</a:t>
            </a:r>
            <a:r>
              <a:rPr lang="fr-FR" sz="3400" dirty="0" smtClean="0"/>
              <a:t>Liste des élèves non affectés, réception des familles, saisie des vœux complémentaires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25 juin 2024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FR" sz="3400" b="1" dirty="0" smtClean="0"/>
              <a:t>	</a:t>
            </a:r>
            <a:r>
              <a:rPr lang="fr-FR" sz="3600" dirty="0" smtClean="0"/>
              <a:t>Diffusion des résultats aux élèves non affectés</a:t>
            </a:r>
            <a:endParaRPr lang="fr-FR" sz="3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26 </a:t>
            </a:r>
            <a:r>
              <a:rPr lang="fr-FR" sz="3400" b="1" dirty="0" smtClean="0"/>
              <a:t>juin </a:t>
            </a:r>
            <a:r>
              <a:rPr lang="fr-FR" sz="3400" b="1" dirty="0" smtClean="0"/>
              <a:t>2024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400" dirty="0" smtClean="0"/>
              <a:t>	</a:t>
            </a:r>
            <a:r>
              <a:rPr lang="fr-FR" sz="3400" dirty="0" smtClean="0"/>
              <a:t>Diffusion des </a:t>
            </a:r>
            <a:r>
              <a:rPr lang="fr-FR" sz="3400" dirty="0" smtClean="0"/>
              <a:t>résultats aux familles </a:t>
            </a:r>
            <a:r>
              <a:rPr lang="fr-FR" sz="3400" dirty="0" smtClean="0"/>
              <a:t> par le Lycée d’accueil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3400" b="1" dirty="0" smtClean="0"/>
              <a:t>A partir du </a:t>
            </a:r>
            <a:r>
              <a:rPr lang="fr-FR" sz="3400" b="1" dirty="0" smtClean="0"/>
              <a:t>27 </a:t>
            </a:r>
            <a:r>
              <a:rPr lang="fr-FR" sz="3400" b="1" dirty="0" smtClean="0"/>
              <a:t>juin </a:t>
            </a:r>
            <a:r>
              <a:rPr lang="fr-FR" sz="3400" b="1" dirty="0" smtClean="0"/>
              <a:t>2024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400" dirty="0" smtClean="0"/>
              <a:t>	Inscription dans les établissements (élèves affectés) et mise en place du second tour </a:t>
            </a:r>
            <a:r>
              <a:rPr lang="fr-FR" sz="3400" dirty="0" err="1" smtClean="0"/>
              <a:t>Affelnet</a:t>
            </a:r>
            <a:r>
              <a:rPr lang="fr-FR" sz="3400" dirty="0" smtClean="0"/>
              <a:t> le 05 juillet  </a:t>
            </a:r>
            <a:r>
              <a:rPr lang="fr-FR" sz="3400" dirty="0" smtClean="0"/>
              <a:t>(candidats non affectés uniquement pour la voie </a:t>
            </a:r>
            <a:r>
              <a:rPr lang="fr-FR" sz="3400" dirty="0" smtClean="0"/>
              <a:t>PRO) et résultat le 09 juillet </a:t>
            </a:r>
            <a:endParaRPr lang="fr-FR" sz="34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0000"/>
                </a:solidFill>
              </a:rPr>
              <a:t>AFFELNET </a:t>
            </a:r>
            <a:r>
              <a:rPr lang="fr-FR" b="1" dirty="0" smtClean="0">
                <a:solidFill>
                  <a:srgbClr val="FF0000"/>
                </a:solidFill>
              </a:rPr>
              <a:t>2024 </a:t>
            </a:r>
            <a:r>
              <a:rPr lang="fr-FR" dirty="0" smtClean="0"/>
              <a:t>: saisie des vœux</a:t>
            </a:r>
          </a:p>
        </p:txBody>
      </p:sp>
      <p:sp>
        <p:nvSpPr>
          <p:cNvPr id="5123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785813" y="1214438"/>
            <a:ext cx="7715250" cy="785812"/>
          </a:xfrm>
        </p:spPr>
        <p:txBody>
          <a:bodyPr/>
          <a:lstStyle/>
          <a:p>
            <a:pPr algn="ctr" eaLnBrk="1" hangingPunct="1"/>
            <a:r>
              <a:rPr lang="fr-FR" smtClean="0"/>
              <a:t>Fiche papier à compléter et à remettre au PP pour saisie par le collège</a:t>
            </a:r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14554"/>
            <a:ext cx="3143272" cy="446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FF0000"/>
                </a:solidFill>
              </a:rPr>
              <a:t>Combien de vœux ?</a:t>
            </a:r>
          </a:p>
        </p:txBody>
      </p:sp>
      <p:sp>
        <p:nvSpPr>
          <p:cNvPr id="6147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b="1" smtClean="0"/>
              <a:t>10 VOEUX </a:t>
            </a:r>
            <a:r>
              <a:rPr lang="fr-FR" b="1" u="sng" smtClean="0"/>
              <a:t>MAXIMUM</a:t>
            </a:r>
            <a:r>
              <a:rPr lang="fr-FR" b="1" smtClean="0"/>
              <a:t> DANS L’ACADEMIE POUR LES ELEVES DE 3ème (+ éventuellement 5 vœux hors académie)</a:t>
            </a:r>
          </a:p>
          <a:p>
            <a:pPr eaLnBrk="1" hangingPunct="1"/>
            <a:r>
              <a:rPr lang="fr-FR" b="1" smtClean="0">
                <a:solidFill>
                  <a:srgbClr val="FF0000"/>
                </a:solidFill>
              </a:rPr>
              <a:t>1 voeu = 1 formation dans 1 établissement</a:t>
            </a:r>
          </a:p>
          <a:p>
            <a:pPr lvl="1" eaLnBrk="1" hangingPunct="1"/>
            <a:r>
              <a:rPr lang="fr-FR" i="1" smtClean="0"/>
              <a:t>Ex: 2de GT au Lycée Jean Renou (La Réole)</a:t>
            </a:r>
          </a:p>
          <a:p>
            <a:pPr lvl="1" eaLnBrk="1" hangingPunct="1"/>
            <a:r>
              <a:rPr lang="fr-FR" i="1" smtClean="0"/>
              <a:t>Ex: 1CAP2 Menuisier Agenceur au LP Sud Gironde</a:t>
            </a:r>
          </a:p>
          <a:p>
            <a:pPr lvl="1" eaLnBrk="1" hangingPunct="1"/>
            <a:r>
              <a:rPr lang="fr-FR" i="1" smtClean="0"/>
              <a:t>Ex:  2de Pro MRC au LP Anatole de Monzie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A - L’affectation en 2nde générale et technologique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</a:t>
            </a:r>
            <a:r>
              <a:rPr lang="fr-FR" b="1" dirty="0" smtClean="0">
                <a:solidFill>
                  <a:srgbClr val="FF0000"/>
                </a:solidFill>
              </a:rPr>
              <a:t>LA REGLE : Elle est </a:t>
            </a:r>
            <a:r>
              <a:rPr lang="fr-FR" b="1" u="sng" dirty="0" smtClean="0">
                <a:solidFill>
                  <a:srgbClr val="FF0000"/>
                </a:solidFill>
              </a:rPr>
              <a:t>sectorisée</a:t>
            </a:r>
            <a:r>
              <a:rPr lang="fr-FR" b="1" dirty="0" smtClean="0">
                <a:solidFill>
                  <a:srgbClr val="FF0000"/>
                </a:solidFill>
              </a:rPr>
              <a:t> en fonction du </a:t>
            </a:r>
            <a:r>
              <a:rPr lang="fr-FR" b="1" u="sng" dirty="0" smtClean="0">
                <a:solidFill>
                  <a:srgbClr val="FF0000"/>
                </a:solidFill>
              </a:rPr>
              <a:t>lieu de résidence de l’élève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>
                <a:solidFill>
                  <a:srgbClr val="FF0000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u="sng" dirty="0" smtClean="0"/>
              <a:t>Quelques exceptions </a:t>
            </a:r>
            <a:r>
              <a:rPr lang="fr-FR" dirty="0" smtClean="0"/>
              <a:t>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 Il est possible de demander </a:t>
            </a:r>
            <a:r>
              <a:rPr lang="fr-FR" b="1" dirty="0" smtClean="0">
                <a:solidFill>
                  <a:srgbClr val="FF0000"/>
                </a:solidFill>
              </a:rPr>
              <a:t>une dérogation </a:t>
            </a:r>
            <a:r>
              <a:rPr lang="fr-FR" dirty="0" smtClean="0"/>
              <a:t>lorsque l’établissement ne fait pas partie du secteur (voir motifs fiche </a:t>
            </a:r>
            <a:r>
              <a:rPr lang="fr-FR" dirty="0" err="1" smtClean="0"/>
              <a:t>affelnet</a:t>
            </a:r>
            <a:r>
              <a:rPr lang="fr-FR" dirty="0" smtClean="0"/>
              <a:t> annexe 3)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Certaines sections </a:t>
            </a:r>
            <a:r>
              <a:rPr lang="fr-FR" b="1" dirty="0" smtClean="0">
                <a:solidFill>
                  <a:srgbClr val="FF0000"/>
                </a:solidFill>
              </a:rPr>
              <a:t>sont contingentées</a:t>
            </a:r>
            <a:r>
              <a:rPr lang="fr-FR" dirty="0" smtClean="0"/>
              <a:t>, c’est-à-dire qu’elles ont un nombre de places limitées. L’affectation se fait en fonction des résultats scolaires. Il n’est pas possible de demander de dérogation sur ces sections.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Certaines sections </a:t>
            </a:r>
            <a:r>
              <a:rPr lang="fr-FR" b="1" dirty="0" smtClean="0">
                <a:solidFill>
                  <a:srgbClr val="FF0000"/>
                </a:solidFill>
              </a:rPr>
              <a:t>recrutent sur commissions pédagogiques préalables </a:t>
            </a:r>
            <a:r>
              <a:rPr lang="fr-FR" dirty="0" smtClean="0"/>
              <a:t>(2nde GT internationales, binationales et régionales, 2nde préparant à 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1ère Sciences et techniques du théâtre, de la musique et de la danse au lycée Camille Jullian à Bordeaux, 2nde GT avec enseignement optionnel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Danse au lycée A. Malraux à Biarritz,). Il faut prendre contact directement avec l’établissement pour connaitre les modalités d’admission.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u="sng" dirty="0" smtClean="0">
                <a:solidFill>
                  <a:srgbClr val="FF0000"/>
                </a:solidFill>
              </a:rPr>
              <a:t>RAPPEL</a:t>
            </a:r>
            <a:r>
              <a:rPr lang="fr-FR" dirty="0" smtClean="0">
                <a:solidFill>
                  <a:srgbClr val="FF0000"/>
                </a:solidFill>
              </a:rPr>
              <a:t> : </a:t>
            </a:r>
            <a:r>
              <a:rPr lang="fr-FR" b="1" dirty="0" smtClean="0">
                <a:solidFill>
                  <a:srgbClr val="FF0000"/>
                </a:solidFill>
              </a:rPr>
              <a:t>Il faut IMPERATIVEMENT formuler, en dernier vœu, un vœu pour son lycée secteur.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B - L’affectation en 2nde professionnelle et 1re année de CAP</a:t>
            </a:r>
            <a:endParaRPr lang="fr-FR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Elle se fait sur la base d’un barème basé sur l’évaluation des disciplines et du socle commun présents dans le LSU (livret scolaire unique).</a:t>
            </a:r>
          </a:p>
          <a:p>
            <a:pPr lvl="1" eaLnBrk="1" hangingPunct="1"/>
            <a:r>
              <a:rPr lang="fr-FR" sz="2400" smtClean="0"/>
              <a:t>Notes disciplines: moyennes annuelles converties en points </a:t>
            </a:r>
            <a:r>
              <a:rPr lang="fr-FR" sz="2400" u="sng" smtClean="0"/>
              <a:t>affectées d’un coeff selon les formations</a:t>
            </a:r>
          </a:p>
          <a:p>
            <a:pPr lvl="1" eaLnBrk="1" hangingPunct="1"/>
            <a:r>
              <a:rPr lang="fr-FR" sz="2400" smtClean="0"/>
              <a:t>Compétences du socle selon le niveau d’acquisition (10,25,40 ou 50 pts)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/>
              <a:t>C - Formations en apprentissage</a:t>
            </a:r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/>
              <a:t>Le fait de saisir un vœu en apprentissage sur AFFELNET n’entraine en rien l’admission dans la formation.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L’admission en formation reste soumise à la </a:t>
            </a:r>
            <a:r>
              <a:rPr lang="fr-FR" u="sng" dirty="0" smtClean="0"/>
              <a:t>signature d’un contrat d’apprentissage </a:t>
            </a:r>
            <a:r>
              <a:rPr lang="fr-FR" dirty="0" smtClean="0"/>
              <a:t>entre l’élève (ou son représentant légal) et l’employeur, et à l’accord du CFA.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</a:t>
            </a:r>
            <a:r>
              <a:rPr lang="fr-FR" u="sng" dirty="0" smtClean="0">
                <a:solidFill>
                  <a:srgbClr val="FF0000"/>
                </a:solidFill>
              </a:rPr>
              <a:t>Conseil:</a:t>
            </a:r>
            <a:r>
              <a:rPr lang="fr-FR" dirty="0" smtClean="0">
                <a:solidFill>
                  <a:srgbClr val="FF0000"/>
                </a:solidFill>
              </a:rPr>
              <a:t> Il est fortement recommandé, en parallèle aux demandes d’apprentissage, de saisir également des vœux pour des formations sous statut scolaire (en LP) afin de </a:t>
            </a:r>
            <a:r>
              <a:rPr lang="fr-FR" u="sng" dirty="0" smtClean="0">
                <a:solidFill>
                  <a:srgbClr val="FF0000"/>
                </a:solidFill>
              </a:rPr>
              <a:t>sécuriser le parcours de formation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44904"/>
            <a:ext cx="8229600" cy="363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REMPLIR LA FICHE AFFELNET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1 – CADRE B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243" name="ZoneTexte 5"/>
          <p:cNvSpPr txBox="1">
            <a:spLocks noChangeArrowheads="1"/>
          </p:cNvSpPr>
          <p:nvPr/>
        </p:nvSpPr>
        <p:spPr bwMode="auto">
          <a:xfrm>
            <a:off x="571500" y="57150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 dirty="0">
                <a:solidFill>
                  <a:srgbClr val="FF0000"/>
                </a:solidFill>
                <a:latin typeface="Calibri" pitchFamily="34" charset="0"/>
              </a:rPr>
              <a:t>Cadre B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 : à </a:t>
            </a:r>
            <a:r>
              <a:rPr lang="fr-FR" b="1" u="sng" dirty="0">
                <a:solidFill>
                  <a:srgbClr val="FF0000"/>
                </a:solidFill>
                <a:latin typeface="Calibri" pitchFamily="34" charset="0"/>
              </a:rPr>
              <a:t>remplir par la famille </a:t>
            </a:r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en indiquant avec précision le lieu de résidence de l’élève à la rentrée de septembre </a:t>
            </a:r>
            <a:r>
              <a:rPr lang="fr-FR" b="1" dirty="0" smtClean="0">
                <a:solidFill>
                  <a:srgbClr val="FF0000"/>
                </a:solidFill>
                <a:latin typeface="Calibri" pitchFamily="34" charset="0"/>
              </a:rPr>
              <a:t>2024</a:t>
            </a:r>
            <a:endParaRPr lang="fr-F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214438" y="4000500"/>
            <a:ext cx="4643437" cy="357188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47" name="ZoneTexte 7"/>
          <p:cNvSpPr txBox="1">
            <a:spLocks noChangeArrowheads="1"/>
          </p:cNvSpPr>
          <p:nvPr/>
        </p:nvSpPr>
        <p:spPr bwMode="auto">
          <a:xfrm>
            <a:off x="5857875" y="3929063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FF0000"/>
                </a:solidFill>
                <a:latin typeface="Calibri" pitchFamily="34" charset="0"/>
              </a:rPr>
              <a:t>INE saisi par le collège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71406" y="4000504"/>
            <a:ext cx="928688" cy="357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96" name="Picture 3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2549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REMPLIR LA FICHE AFFELNET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2 – CADRE C et 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267" name="ZoneTexte 9"/>
          <p:cNvSpPr txBox="1">
            <a:spLocks noChangeArrowheads="1"/>
          </p:cNvSpPr>
          <p:nvPr/>
        </p:nvSpPr>
        <p:spPr bwMode="auto">
          <a:xfrm>
            <a:off x="142875" y="1285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>
                <a:solidFill>
                  <a:srgbClr val="FF0000"/>
                </a:solidFill>
                <a:latin typeface="Calibri" pitchFamily="34" charset="0"/>
              </a:rPr>
              <a:t>Cadre C</a:t>
            </a:r>
            <a:r>
              <a:rPr lang="fr-FR" b="1">
                <a:solidFill>
                  <a:srgbClr val="FF0000"/>
                </a:solidFill>
                <a:latin typeface="Calibri" pitchFamily="34" charset="0"/>
              </a:rPr>
              <a:t> : à </a:t>
            </a:r>
            <a:r>
              <a:rPr lang="fr-FR" b="1" u="sng">
                <a:solidFill>
                  <a:srgbClr val="FF0000"/>
                </a:solidFill>
                <a:latin typeface="Calibri" pitchFamily="34" charset="0"/>
              </a:rPr>
              <a:t>remplir par la famille </a:t>
            </a:r>
            <a:endParaRPr lang="fr-FR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268" name="ZoneTexte 32"/>
          <p:cNvSpPr txBox="1">
            <a:spLocks noChangeArrowheads="1"/>
          </p:cNvSpPr>
          <p:nvPr/>
        </p:nvSpPr>
        <p:spPr bwMode="auto">
          <a:xfrm>
            <a:off x="142875" y="2857501"/>
            <a:ext cx="13572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  <a:latin typeface="Calibri" pitchFamily="34" charset="0"/>
              </a:rPr>
              <a:t>Quelques exemples de vœux</a:t>
            </a:r>
            <a:endParaRPr lang="fr-FR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269" name="ZoneTexte 10"/>
          <p:cNvSpPr txBox="1">
            <a:spLocks noChangeArrowheads="1"/>
          </p:cNvSpPr>
          <p:nvPr/>
        </p:nvSpPr>
        <p:spPr bwMode="auto">
          <a:xfrm>
            <a:off x="0" y="5143512"/>
            <a:ext cx="1214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alibri" pitchFamily="34" charset="0"/>
              </a:rPr>
              <a:t>Notes saisies par le collège</a:t>
            </a:r>
          </a:p>
        </p:txBody>
      </p:sp>
      <p:sp>
        <p:nvSpPr>
          <p:cNvPr id="11270" name="ZoneTexte 7"/>
          <p:cNvSpPr txBox="1">
            <a:spLocks noChangeArrowheads="1"/>
          </p:cNvSpPr>
          <p:nvPr/>
        </p:nvSpPr>
        <p:spPr bwMode="auto">
          <a:xfrm>
            <a:off x="1714500" y="6215063"/>
            <a:ext cx="564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FF0000"/>
                </a:solidFill>
                <a:latin typeface="Calibri" pitchFamily="34" charset="0"/>
              </a:rPr>
              <a:t>Attention: signature </a:t>
            </a:r>
            <a:r>
              <a:rPr lang="fr-FR" b="1" u="sng">
                <a:solidFill>
                  <a:srgbClr val="FF0000"/>
                </a:solidFill>
                <a:latin typeface="Calibri" pitchFamily="34" charset="0"/>
              </a:rPr>
              <a:t>OBLIGATOIRE</a:t>
            </a:r>
            <a:r>
              <a:rPr lang="fr-FR" b="1">
                <a:solidFill>
                  <a:srgbClr val="FF0000"/>
                </a:solidFill>
                <a:latin typeface="Calibri" pitchFamily="34" charset="0"/>
              </a:rPr>
              <a:t> des parents</a:t>
            </a:r>
          </a:p>
        </p:txBody>
      </p:sp>
      <p:sp>
        <p:nvSpPr>
          <p:cNvPr id="11272" name="ZoneTexte 12"/>
          <p:cNvSpPr txBox="1">
            <a:spLocks noChangeArrowheads="1"/>
          </p:cNvSpPr>
          <p:nvPr/>
        </p:nvSpPr>
        <p:spPr bwMode="auto">
          <a:xfrm>
            <a:off x="4857750" y="2143125"/>
            <a:ext cx="1928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Calibri" pitchFamily="34" charset="0"/>
              </a:rPr>
              <a:t>LP A. de Monzie - BAZAS</a:t>
            </a:r>
          </a:p>
        </p:txBody>
      </p:sp>
      <p:sp>
        <p:nvSpPr>
          <p:cNvPr id="11273" name="ZoneTexte 14"/>
          <p:cNvSpPr txBox="1">
            <a:spLocks noChangeArrowheads="1"/>
          </p:cNvSpPr>
          <p:nvPr/>
        </p:nvSpPr>
        <p:spPr bwMode="auto">
          <a:xfrm>
            <a:off x="4857750" y="2357438"/>
            <a:ext cx="1928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solidFill>
                  <a:srgbClr val="FF0000"/>
                </a:solidFill>
                <a:latin typeface="Calibri" pitchFamily="34" charset="0"/>
              </a:rPr>
              <a:t>LP F. Tristan - CAMBLANES</a:t>
            </a:r>
          </a:p>
        </p:txBody>
      </p:sp>
      <p:sp>
        <p:nvSpPr>
          <p:cNvPr id="11274" name="ZoneTexte 16"/>
          <p:cNvSpPr txBox="1">
            <a:spLocks noChangeArrowheads="1"/>
          </p:cNvSpPr>
          <p:nvPr/>
        </p:nvSpPr>
        <p:spPr bwMode="auto">
          <a:xfrm>
            <a:off x="4857750" y="2643188"/>
            <a:ext cx="185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solidFill>
                  <a:srgbClr val="FF0000"/>
                </a:solidFill>
                <a:latin typeface="Calibri" pitchFamily="34" charset="0"/>
              </a:rPr>
              <a:t>LP F. Tristan - CAMBLANES</a:t>
            </a:r>
          </a:p>
        </p:txBody>
      </p:sp>
      <p:sp>
        <p:nvSpPr>
          <p:cNvPr id="11275" name="ZoneTexte 26"/>
          <p:cNvSpPr txBox="1">
            <a:spLocks noChangeArrowheads="1"/>
          </p:cNvSpPr>
          <p:nvPr/>
        </p:nvSpPr>
        <p:spPr bwMode="auto">
          <a:xfrm>
            <a:off x="4857752" y="2928934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Calibri" pitchFamily="34" charset="0"/>
              </a:rPr>
              <a:t>LG F. Magendie - BORDX</a:t>
            </a:r>
          </a:p>
        </p:txBody>
      </p:sp>
      <p:sp>
        <p:nvSpPr>
          <p:cNvPr id="11276" name="ZoneTexte 31"/>
          <p:cNvSpPr txBox="1">
            <a:spLocks noChangeArrowheads="1"/>
          </p:cNvSpPr>
          <p:nvPr/>
        </p:nvSpPr>
        <p:spPr bwMode="auto">
          <a:xfrm>
            <a:off x="4857752" y="321468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Calibri" pitchFamily="34" charset="0"/>
              </a:rPr>
              <a:t>LG J. Renou – La REOLE</a:t>
            </a:r>
          </a:p>
        </p:txBody>
      </p:sp>
      <p:sp>
        <p:nvSpPr>
          <p:cNvPr id="35" name="Moins 34"/>
          <p:cNvSpPr/>
          <p:nvPr/>
        </p:nvSpPr>
        <p:spPr>
          <a:xfrm>
            <a:off x="6929438" y="2214563"/>
            <a:ext cx="214312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Moins 36"/>
          <p:cNvSpPr/>
          <p:nvPr/>
        </p:nvSpPr>
        <p:spPr>
          <a:xfrm>
            <a:off x="6929438" y="2428875"/>
            <a:ext cx="214312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Moins 38"/>
          <p:cNvSpPr/>
          <p:nvPr/>
        </p:nvSpPr>
        <p:spPr>
          <a:xfrm>
            <a:off x="6929438" y="2714625"/>
            <a:ext cx="214312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" name="Moins 40"/>
          <p:cNvSpPr/>
          <p:nvPr/>
        </p:nvSpPr>
        <p:spPr>
          <a:xfrm>
            <a:off x="6929454" y="3000372"/>
            <a:ext cx="214312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2" name="Moins 41"/>
          <p:cNvSpPr/>
          <p:nvPr/>
        </p:nvSpPr>
        <p:spPr>
          <a:xfrm>
            <a:off x="6929454" y="3286124"/>
            <a:ext cx="214313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4" name="Moins 43"/>
          <p:cNvSpPr/>
          <p:nvPr/>
        </p:nvSpPr>
        <p:spPr>
          <a:xfrm>
            <a:off x="7643834" y="3286124"/>
            <a:ext cx="214313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Moins 42"/>
          <p:cNvSpPr/>
          <p:nvPr/>
        </p:nvSpPr>
        <p:spPr>
          <a:xfrm>
            <a:off x="7929586" y="3000372"/>
            <a:ext cx="214313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Moins 39"/>
          <p:cNvSpPr/>
          <p:nvPr/>
        </p:nvSpPr>
        <p:spPr>
          <a:xfrm>
            <a:off x="7858125" y="2714625"/>
            <a:ext cx="214313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8" name="Moins 37"/>
          <p:cNvSpPr/>
          <p:nvPr/>
        </p:nvSpPr>
        <p:spPr>
          <a:xfrm>
            <a:off x="7858125" y="2428875"/>
            <a:ext cx="214313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6" name="Moins 35"/>
          <p:cNvSpPr/>
          <p:nvPr/>
        </p:nvSpPr>
        <p:spPr>
          <a:xfrm>
            <a:off x="7572375" y="2214563"/>
            <a:ext cx="214313" cy="117475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287" name="ZoneTexte 15"/>
          <p:cNvSpPr txBox="1">
            <a:spLocks noChangeArrowheads="1"/>
          </p:cNvSpPr>
          <p:nvPr/>
        </p:nvSpPr>
        <p:spPr bwMode="auto">
          <a:xfrm>
            <a:off x="2857488" y="2643182"/>
            <a:ext cx="1928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Calibri" pitchFamily="34" charset="0"/>
              </a:rPr>
              <a:t>2de Pro </a:t>
            </a:r>
            <a:r>
              <a:rPr lang="fr-FR" sz="1400" dirty="0" err="1">
                <a:solidFill>
                  <a:srgbClr val="FF0000"/>
                </a:solidFill>
                <a:latin typeface="Calibri" pitchFamily="34" charset="0"/>
              </a:rPr>
              <a:t>Hotell</a:t>
            </a:r>
            <a:r>
              <a:rPr lang="fr-FR" sz="1400" dirty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fr-FR" sz="1400" dirty="0" err="1">
                <a:solidFill>
                  <a:srgbClr val="FF0000"/>
                </a:solidFill>
                <a:latin typeface="Calibri" pitchFamily="34" charset="0"/>
              </a:rPr>
              <a:t>restaur</a:t>
            </a:r>
            <a:endParaRPr lang="fr-FR" sz="1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288" name="ZoneTexte 11"/>
          <p:cNvSpPr txBox="1">
            <a:spLocks noChangeArrowheads="1"/>
          </p:cNvSpPr>
          <p:nvPr/>
        </p:nvSpPr>
        <p:spPr bwMode="auto">
          <a:xfrm>
            <a:off x="3071813" y="2357438"/>
            <a:ext cx="1928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Calibri" pitchFamily="34" charset="0"/>
              </a:rPr>
              <a:t>2de Pro MRC</a:t>
            </a:r>
          </a:p>
        </p:txBody>
      </p:sp>
      <p:sp>
        <p:nvSpPr>
          <p:cNvPr id="11289" name="ZoneTexte 13"/>
          <p:cNvSpPr txBox="1">
            <a:spLocks noChangeArrowheads="1"/>
          </p:cNvSpPr>
          <p:nvPr/>
        </p:nvSpPr>
        <p:spPr bwMode="auto">
          <a:xfrm>
            <a:off x="3000375" y="2071688"/>
            <a:ext cx="1928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olidFill>
                  <a:srgbClr val="FF0000"/>
                </a:solidFill>
                <a:latin typeface="Calibri" pitchFamily="34" charset="0"/>
              </a:rPr>
              <a:t>2de Pro MRC</a:t>
            </a:r>
          </a:p>
        </p:txBody>
      </p:sp>
      <p:sp>
        <p:nvSpPr>
          <p:cNvPr id="11290" name="ZoneTexte 25"/>
          <p:cNvSpPr txBox="1">
            <a:spLocks noChangeArrowheads="1"/>
          </p:cNvSpPr>
          <p:nvPr/>
        </p:nvSpPr>
        <p:spPr bwMode="auto">
          <a:xfrm>
            <a:off x="2857488" y="2928934"/>
            <a:ext cx="1928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Calibri" pitchFamily="34" charset="0"/>
              </a:rPr>
              <a:t>2de GT option CCD</a:t>
            </a:r>
          </a:p>
        </p:txBody>
      </p:sp>
      <p:sp>
        <p:nvSpPr>
          <p:cNvPr id="11291" name="ZoneTexte 30"/>
          <p:cNvSpPr txBox="1">
            <a:spLocks noChangeArrowheads="1"/>
          </p:cNvSpPr>
          <p:nvPr/>
        </p:nvSpPr>
        <p:spPr bwMode="auto">
          <a:xfrm>
            <a:off x="2786050" y="3214686"/>
            <a:ext cx="1928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  <a:latin typeface="Calibri" pitchFamily="34" charset="0"/>
              </a:rPr>
              <a:t>2de GT </a:t>
            </a:r>
          </a:p>
        </p:txBody>
      </p:sp>
      <p:sp>
        <p:nvSpPr>
          <p:cNvPr id="11292" name="ZoneTexte 33"/>
          <p:cNvSpPr txBox="1">
            <a:spLocks noChangeArrowheads="1"/>
          </p:cNvSpPr>
          <p:nvPr/>
        </p:nvSpPr>
        <p:spPr bwMode="auto">
          <a:xfrm>
            <a:off x="1714480" y="2714620"/>
            <a:ext cx="857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  <a:latin typeface="Calibri" pitchFamily="34" charset="0"/>
              </a:rPr>
              <a:t>Codes saisis par le collège</a:t>
            </a:r>
          </a:p>
        </p:txBody>
      </p:sp>
      <p:sp>
        <p:nvSpPr>
          <p:cNvPr id="5" name="Flèche droite 4"/>
          <p:cNvSpPr/>
          <p:nvPr/>
        </p:nvSpPr>
        <p:spPr>
          <a:xfrm rot="1381989">
            <a:off x="442913" y="1973263"/>
            <a:ext cx="1400175" cy="357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0" y="4714884"/>
            <a:ext cx="1500187" cy="357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20037144">
            <a:off x="6366215" y="6201926"/>
            <a:ext cx="633413" cy="1841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 Notes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Bloc Notes</Template>
  <TotalTime>3567</TotalTime>
  <Words>451</Words>
  <PresentationFormat>Affichage à l'écran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Bloc Notes</vt:lpstr>
      <vt:lpstr>Thème Office</vt:lpstr>
      <vt:lpstr>AFFELNET LYCEE 2024</vt:lpstr>
      <vt:lpstr>Calendrier académique de l’orientation – AFFELNET rentrée 2024</vt:lpstr>
      <vt:lpstr>AFFELNET 2024 : saisie des vœux</vt:lpstr>
      <vt:lpstr>Combien de vœux ?</vt:lpstr>
      <vt:lpstr>A - L’affectation en 2nde générale et technologique :</vt:lpstr>
      <vt:lpstr>B - L’affectation en 2nde professionnelle et 1re année de CAP</vt:lpstr>
      <vt:lpstr>C - Formations en apprentissage</vt:lpstr>
      <vt:lpstr>REMPLIR LA FICHE AFFELNET 1 – CADRE B</vt:lpstr>
      <vt:lpstr>REMPLIR LA FICHE AFFELNET 2 – CADRE C et D</vt:lpstr>
      <vt:lpstr>REMPLIR LA FICHE AFFELNET 3 - Cas des vœux dérogatoires</vt:lpstr>
      <vt:lpstr>Les ressources pour vous accompagner</vt:lpstr>
      <vt:lpstr>    Le GUIDE après la 3e – pages utiles</vt:lpstr>
      <vt:lpstr>Merci pour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AFFELNET LYCEE 2021</dc:title>
  <dc:creator>chefetab1</dc:creator>
  <cp:lastModifiedBy>secretariat1</cp:lastModifiedBy>
  <cp:revision>67</cp:revision>
  <dcterms:created xsi:type="dcterms:W3CDTF">2021-05-06T16:10:52Z</dcterms:created>
  <dcterms:modified xsi:type="dcterms:W3CDTF">2024-04-03T08:00:20Z</dcterms:modified>
</cp:coreProperties>
</file>